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601200" cy="12801600" type="A3"/>
  <p:notesSz cx="6858000" cy="9144000"/>
  <p:defaultTextStyle>
    <a:defPPr>
      <a:defRPr lang="fa-IR"/>
    </a:defPPr>
    <a:lvl1pPr marL="0" algn="r" defTabSz="1280160" rtl="1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r" defTabSz="1280160" rtl="1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r" defTabSz="1280160" rtl="1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r" defTabSz="1280160" rtl="1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r" defTabSz="1280160" rtl="1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r" defTabSz="1280160" rtl="1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r" defTabSz="1280160" rtl="1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r" defTabSz="1280160" rtl="1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r" defTabSz="1280160" rtl="1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2262" y="30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FA013A-4AD1-447B-9631-269EFCE669F1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757EF9-2AE3-4A81-B45B-AE61AAA30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931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757EF9-2AE3-4A81-B45B-AE61AAA3020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180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3976796"/>
            <a:ext cx="8161020" cy="274404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8EB83-9349-426F-B126-78A4711E16C2}" type="datetimeFigureOut">
              <a:rPr lang="fa-IR" smtClean="0"/>
              <a:t>04/10/1443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BD65-5E96-47CC-AC99-5B46D4CBC2A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75830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8EB83-9349-426F-B126-78A4711E16C2}" type="datetimeFigureOut">
              <a:rPr lang="fa-IR" smtClean="0"/>
              <a:t>04/10/1443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BD65-5E96-47CC-AC99-5B46D4CBC2A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58495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0870" y="512660"/>
            <a:ext cx="2160270" cy="1092284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0060" y="512660"/>
            <a:ext cx="6320790" cy="1092284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8EB83-9349-426F-B126-78A4711E16C2}" type="datetimeFigureOut">
              <a:rPr lang="fa-IR" smtClean="0"/>
              <a:t>04/10/1443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BD65-5E96-47CC-AC99-5B46D4CBC2A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60861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8EB83-9349-426F-B126-78A4711E16C2}" type="datetimeFigureOut">
              <a:rPr lang="fa-IR" smtClean="0"/>
              <a:t>04/10/1443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BD65-5E96-47CC-AC99-5B46D4CBC2A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25898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8226214"/>
            <a:ext cx="8161020" cy="2542540"/>
          </a:xfrm>
        </p:spPr>
        <p:txBody>
          <a:bodyPr anchor="t"/>
          <a:lstStyle>
            <a:lvl1pPr algn="r">
              <a:defRPr sz="56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5425866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8EB83-9349-426F-B126-78A4711E16C2}" type="datetimeFigureOut">
              <a:rPr lang="fa-IR" smtClean="0"/>
              <a:t>04/10/1443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BD65-5E96-47CC-AC99-5B46D4CBC2A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84079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60" y="2987042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0610" y="2987042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8EB83-9349-426F-B126-78A4711E16C2}" type="datetimeFigureOut">
              <a:rPr lang="fa-IR" smtClean="0"/>
              <a:t>04/10/1443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BD65-5E96-47CC-AC99-5B46D4CBC2A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82909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1" y="2865544"/>
            <a:ext cx="4242197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1" y="4059766"/>
            <a:ext cx="4242197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8" y="2865544"/>
            <a:ext cx="4243863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8" y="4059766"/>
            <a:ext cx="4243863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8EB83-9349-426F-B126-78A4711E16C2}" type="datetimeFigureOut">
              <a:rPr lang="fa-IR" smtClean="0"/>
              <a:t>04/10/1443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BD65-5E96-47CC-AC99-5B46D4CBC2A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35317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8EB83-9349-426F-B126-78A4711E16C2}" type="datetimeFigureOut">
              <a:rPr lang="fa-IR" smtClean="0"/>
              <a:t>04/10/1443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BD65-5E96-47CC-AC99-5B46D4CBC2A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94302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8EB83-9349-426F-B126-78A4711E16C2}" type="datetimeFigureOut">
              <a:rPr lang="fa-IR" smtClean="0"/>
              <a:t>04/10/1443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BD65-5E96-47CC-AC99-5B46D4CBC2A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13572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1" y="509694"/>
            <a:ext cx="3158729" cy="2169160"/>
          </a:xfrm>
        </p:spPr>
        <p:txBody>
          <a:bodyPr anchor="b"/>
          <a:lstStyle>
            <a:lvl1pPr algn="r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3" y="509695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1" y="2678855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8EB83-9349-426F-B126-78A4711E16C2}" type="datetimeFigureOut">
              <a:rPr lang="fa-IR" smtClean="0"/>
              <a:t>04/10/1443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BD65-5E96-47CC-AC99-5B46D4CBC2A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92896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8961121"/>
            <a:ext cx="5760720" cy="1057911"/>
          </a:xfrm>
        </p:spPr>
        <p:txBody>
          <a:bodyPr anchor="b"/>
          <a:lstStyle>
            <a:lvl1pPr algn="r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1143846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10019032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8EB83-9349-426F-B126-78A4711E16C2}" type="datetimeFigureOut">
              <a:rPr lang="fa-IR" smtClean="0"/>
              <a:t>04/10/1443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BD65-5E96-47CC-AC99-5B46D4CBC2A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95333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</p:spPr>
        <p:txBody>
          <a:bodyPr vert="horz" lIns="128016" tIns="64008" rIns="128016" bIns="64008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987042"/>
            <a:ext cx="8641080" cy="8448464"/>
          </a:xfrm>
          <a:prstGeom prst="rect">
            <a:avLst/>
          </a:prstGeom>
        </p:spPr>
        <p:txBody>
          <a:bodyPr vert="horz" lIns="128016" tIns="64008" rIns="128016" bIns="64008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0860" y="11865188"/>
            <a:ext cx="2240280" cy="681566"/>
          </a:xfrm>
          <a:prstGeom prst="rect">
            <a:avLst/>
          </a:prstGeom>
        </p:spPr>
        <p:txBody>
          <a:bodyPr vert="horz" lIns="128016" tIns="64008" rIns="128016" bIns="64008" rtlCol="1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8EB83-9349-426F-B126-78A4711E16C2}" type="datetimeFigureOut">
              <a:rPr lang="fa-IR" smtClean="0"/>
              <a:t>04/10/1443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11865188"/>
            <a:ext cx="3040380" cy="681566"/>
          </a:xfrm>
          <a:prstGeom prst="rect">
            <a:avLst/>
          </a:prstGeom>
        </p:spPr>
        <p:txBody>
          <a:bodyPr vert="horz" lIns="128016" tIns="64008" rIns="128016" bIns="64008" rtlCol="1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11865188"/>
            <a:ext cx="2240280" cy="681566"/>
          </a:xfrm>
          <a:prstGeom prst="rect">
            <a:avLst/>
          </a:prstGeom>
        </p:spPr>
        <p:txBody>
          <a:bodyPr vert="horz" lIns="128016" tIns="64008" rIns="128016" bIns="64008" rtlCol="1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1BD65-5E96-47CC-AC99-5B46D4CBC2A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45681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1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r" defTabSz="1280160" rtl="1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r" defTabSz="1280160" rtl="1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r" defTabSz="1280160" rtl="1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r" defTabSz="128016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r" defTabSz="1280160" rtl="1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r" defTabSz="1280160" rtl="1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r" defTabSz="1280160" rtl="1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r" defTabSz="1280160" rtl="1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r" defTabSz="1280160" rtl="1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1280160" rtl="1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r" defTabSz="1280160" rtl="1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r" defTabSz="1280160" rtl="1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r" defTabSz="1280160" rtl="1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r" defTabSz="1280160" rtl="1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r" defTabSz="1280160" rtl="1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r" defTabSz="1280160" rtl="1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r" defTabSz="1280160" rtl="1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r" defTabSz="1280160" rtl="1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8495" y="17236"/>
            <a:ext cx="10692109" cy="15120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999479" y="535729"/>
            <a:ext cx="16017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3200" dirty="0" smtClean="0">
                <a:cs typeface="B Nazanin" panose="00000400000000000000" pitchFamily="2" charset="-78"/>
              </a:rPr>
              <a:t>پاویون آبی </a:t>
            </a:r>
            <a:endParaRPr lang="en-US" sz="3200" dirty="0">
              <a:cs typeface="B Nazanin" panose="000004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9625" y="460982"/>
            <a:ext cx="2497863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2400" dirty="0">
                <a:cs typeface="B Nazanin" panose="00000400000000000000" pitchFamily="2" charset="-78"/>
              </a:rPr>
              <a:t>ملیکا برکئی</a:t>
            </a:r>
          </a:p>
          <a:p>
            <a:r>
              <a:rPr lang="fa-IR" sz="2000" dirty="0">
                <a:cs typeface="B Nazanin" panose="00000400000000000000" pitchFamily="2" charset="-78"/>
              </a:rPr>
              <a:t>لعیا</a:t>
            </a:r>
            <a:r>
              <a:rPr lang="fa-IR" sz="2400" dirty="0">
                <a:cs typeface="B Nazanin" panose="00000400000000000000" pitchFamily="2" charset="-78"/>
              </a:rPr>
              <a:t> آسترکی،پارندا رادمند</a:t>
            </a:r>
          </a:p>
          <a:p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20186" y="1803288"/>
            <a:ext cx="6441250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1600" b="1" dirty="0">
                <a:cs typeface="B Nazanin" panose="00000400000000000000" pitchFamily="2" charset="-78"/>
              </a:rPr>
              <a:t>در طی انجام این تحقیقات ابتدا مشکل شناسایی و با الهام از طبیعت راه حلی برای آن </a:t>
            </a:r>
            <a:r>
              <a:rPr lang="fa-IR" sz="1600" b="1" dirty="0" smtClean="0">
                <a:cs typeface="B Nazanin" panose="00000400000000000000" pitchFamily="2" charset="-78"/>
              </a:rPr>
              <a:t>یافت</a:t>
            </a:r>
          </a:p>
          <a:p>
            <a:r>
              <a:rPr lang="fa-IR" sz="1600" b="1" dirty="0">
                <a:cs typeface="B Nazanin" panose="00000400000000000000" pitchFamily="2" charset="-78"/>
              </a:rPr>
              <a:t> شد.سپس تحقیقات گسترده ای بر روی موضوعات مربوطه نظیر پاویون ها و ساختار برگ </a:t>
            </a:r>
            <a:endParaRPr lang="fa-IR" sz="1600" b="1" dirty="0" smtClean="0">
              <a:cs typeface="B Nazanin" panose="00000400000000000000" pitchFamily="2" charset="-78"/>
            </a:endParaRPr>
          </a:p>
          <a:p>
            <a:r>
              <a:rPr lang="fa-IR" sz="1600" b="1" dirty="0">
                <a:cs typeface="B Nazanin" panose="00000400000000000000" pitchFamily="2" charset="-78"/>
              </a:rPr>
              <a:t>سوزنی درخت کاج مدیترانه ای بر اساس مقالات منابعی نظی سیویلیکا انجام گرفت.و یافته </a:t>
            </a:r>
            <a:endParaRPr lang="fa-IR" sz="1600" b="1" dirty="0" smtClean="0">
              <a:cs typeface="B Nazanin" panose="00000400000000000000" pitchFamily="2" charset="-78"/>
            </a:endParaRPr>
          </a:p>
          <a:p>
            <a:r>
              <a:rPr lang="fa-IR" sz="1600" b="1" dirty="0">
                <a:cs typeface="B Nazanin" panose="00000400000000000000" pitchFamily="2" charset="-78"/>
              </a:rPr>
              <a:t>های اصلی و نتیجه گیری به مقاوم بودن درخت کاج مدیترانه ای در برابر آتش به دلیل بافت </a:t>
            </a:r>
            <a:endParaRPr lang="fa-IR" sz="1600" b="1" dirty="0" smtClean="0">
              <a:cs typeface="B Nazanin" panose="00000400000000000000" pitchFamily="2" charset="-78"/>
            </a:endParaRPr>
          </a:p>
          <a:p>
            <a:r>
              <a:rPr lang="fa-IR" sz="1600" b="1" dirty="0">
                <a:cs typeface="B Nazanin" panose="00000400000000000000" pitchFamily="2" charset="-78"/>
              </a:rPr>
              <a:t>کیسه ای پر آب برگ هایش و پایدار بودن شکل نیمکره خلاصه شد.کاربرد این یافته ها در </a:t>
            </a:r>
            <a:endParaRPr lang="fa-IR" sz="1600" b="1" dirty="0" smtClean="0">
              <a:cs typeface="B Nazanin" panose="00000400000000000000" pitchFamily="2" charset="-78"/>
            </a:endParaRPr>
          </a:p>
          <a:p>
            <a:r>
              <a:rPr lang="fa-IR" sz="1600" b="1" dirty="0">
                <a:cs typeface="B Nazanin" panose="00000400000000000000" pitchFamily="2" charset="-78"/>
              </a:rPr>
              <a:t>ایجاد سازه ای مصون به آتش و پایدار در برابر سیل و زلزله است.ابتدا قرار بود این پروژه </a:t>
            </a:r>
            <a:endParaRPr lang="fa-IR" sz="1600" b="1" dirty="0" smtClean="0">
              <a:cs typeface="B Nazanin" panose="00000400000000000000" pitchFamily="2" charset="-78"/>
            </a:endParaRPr>
          </a:p>
          <a:p>
            <a:r>
              <a:rPr lang="fa-IR" sz="1600" b="1" dirty="0">
                <a:cs typeface="B Nazanin" panose="00000400000000000000" pitchFamily="2" charset="-78"/>
              </a:rPr>
              <a:t>پاویونی برای جلوگیری از خسارات جانی درآتش سوزی نظیر های جنگلی باشد که </a:t>
            </a:r>
            <a:r>
              <a:rPr lang="fa-IR" sz="1600" b="1" dirty="0" smtClean="0">
                <a:cs typeface="B Nazanin" panose="00000400000000000000" pitchFamily="2" charset="-78"/>
              </a:rPr>
              <a:t>به </a:t>
            </a:r>
            <a:r>
              <a:rPr lang="fa-IR" sz="1600" b="1" dirty="0">
                <a:cs typeface="B Nazanin" panose="00000400000000000000" pitchFamily="2" charset="-78"/>
              </a:rPr>
              <a:t>دلایل </a:t>
            </a:r>
            <a:endParaRPr lang="fa-IR" sz="1600" b="1" dirty="0" smtClean="0">
              <a:cs typeface="B Nazanin" panose="00000400000000000000" pitchFamily="2" charset="-78"/>
            </a:endParaRPr>
          </a:p>
          <a:p>
            <a:r>
              <a:rPr lang="fa-IR" sz="1600" b="1" dirty="0">
                <a:cs typeface="B Nazanin" panose="00000400000000000000" pitchFamily="2" charset="-78"/>
              </a:rPr>
              <a:t>تحقیقاتی جهت پروژه تغییر کرد و بعد از تلاش های بسیار طرح و فرم تایید و شد.</a:t>
            </a:r>
          </a:p>
          <a:p>
            <a:endParaRPr lang="fa-IR" sz="1600" b="1" dirty="0" smtClean="0">
              <a:cs typeface="B Nazanin" panose="00000400000000000000" pitchFamily="2" charset="-78"/>
            </a:endParaRPr>
          </a:p>
          <a:p>
            <a:endParaRPr lang="en-US" sz="1600" b="1" dirty="0">
              <a:cs typeface="B Nazanin" panose="00000400000000000000" pitchFamily="2" charset="-7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13402" y="4280104"/>
            <a:ext cx="985906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800" b="1" dirty="0">
                <a:cs typeface="B Nazanin" panose="00000400000000000000" pitchFamily="2" charset="-78"/>
              </a:rPr>
              <a:t>در طول تاریخ بلایای طبیعی و انسانی همواره گریبان گیر بشریت بوده اند.از بلایای طبیعی میتوان به سیل˓زلزله˓آتش سوزی و </a:t>
            </a:r>
            <a:endParaRPr lang="fa-IR" sz="1800" b="1" dirty="0" smtClean="0">
              <a:cs typeface="B Nazanin" panose="00000400000000000000" pitchFamily="2" charset="-78"/>
            </a:endParaRPr>
          </a:p>
          <a:p>
            <a:r>
              <a:rPr lang="fa-IR" sz="1800" b="1" dirty="0">
                <a:cs typeface="B Nazanin" panose="00000400000000000000" pitchFamily="2" charset="-78"/>
              </a:rPr>
              <a:t>... و از بلایای انسانی میتوان به آتش سوزی های شهری˓ایرادات فنی و ... اشاره کرد.یکی از بلایای مخربی که هم به </a:t>
            </a:r>
            <a:r>
              <a:rPr lang="fa-IR" sz="1800" b="1" dirty="0" smtClean="0">
                <a:cs typeface="B Nazanin" panose="00000400000000000000" pitchFamily="2" charset="-78"/>
              </a:rPr>
              <a:t>دست</a:t>
            </a:r>
          </a:p>
          <a:p>
            <a:r>
              <a:rPr lang="fa-IR" sz="1800" b="1" dirty="0">
                <a:cs typeface="B Nazanin" panose="00000400000000000000" pitchFamily="2" charset="-78"/>
              </a:rPr>
              <a:t> طبیعت و هم به دست انسان ها میتواند ایجاد شود آتش سوزی اشاره کرد. یکی از بلایای مخربی که هم به دست طبیعت و هم </a:t>
            </a:r>
            <a:endParaRPr lang="fa-IR" sz="1800" b="1" dirty="0" smtClean="0">
              <a:cs typeface="B Nazanin" panose="00000400000000000000" pitchFamily="2" charset="-78"/>
            </a:endParaRPr>
          </a:p>
          <a:p>
            <a:r>
              <a:rPr lang="fa-IR" sz="1800" b="1" dirty="0">
                <a:cs typeface="B Nazanin" panose="00000400000000000000" pitchFamily="2" charset="-78"/>
              </a:rPr>
              <a:t>به دست انسان می تواند ایجاد شود آتش سوزی است.آتش سوزی هر ساله جان انسان های بسیار و تکه های وسیعی از </a:t>
            </a:r>
            <a:r>
              <a:rPr lang="fa-IR" sz="1800" b="1" dirty="0" smtClean="0">
                <a:cs typeface="B Nazanin" panose="00000400000000000000" pitchFamily="2" charset="-78"/>
              </a:rPr>
              <a:t>حیات</a:t>
            </a:r>
          </a:p>
          <a:p>
            <a:r>
              <a:rPr lang="fa-IR" sz="1800" b="1" dirty="0">
                <a:cs typeface="B Nazanin" panose="00000400000000000000" pitchFamily="2" charset="-78"/>
              </a:rPr>
              <a:t> وحش و طبیعت رامی گیرد و چیزی جز خاکستر از خود به جای نمی گذارد.بشر همواره به دنبال راهی برای حفاظت </a:t>
            </a:r>
            <a:r>
              <a:rPr lang="fa-IR" sz="1800" b="1" dirty="0" smtClean="0">
                <a:cs typeface="B Nazanin" panose="00000400000000000000" pitchFamily="2" charset="-78"/>
              </a:rPr>
              <a:t>از جان </a:t>
            </a:r>
            <a:r>
              <a:rPr lang="fa-IR" sz="1800" b="1" dirty="0">
                <a:cs typeface="B Nazanin" panose="00000400000000000000" pitchFamily="2" charset="-78"/>
              </a:rPr>
              <a:t>و </a:t>
            </a:r>
            <a:endParaRPr lang="fa-IR" sz="1800" b="1" dirty="0" smtClean="0">
              <a:cs typeface="B Nazanin" panose="00000400000000000000" pitchFamily="2" charset="-78"/>
            </a:endParaRPr>
          </a:p>
          <a:p>
            <a:r>
              <a:rPr lang="fa-IR" sz="1800" b="1" dirty="0">
                <a:cs typeface="B Nazanin" panose="00000400000000000000" pitchFamily="2" charset="-78"/>
              </a:rPr>
              <a:t>مالش دربرابر این بلای خانمان سوز بوده است و این طرح نیز در همین جهت گام بر می دارد</a:t>
            </a:r>
          </a:p>
          <a:p>
            <a:endParaRPr lang="fa-IR" sz="1800" b="1" dirty="0" smtClean="0">
              <a:cs typeface="B Nazanin" panose="00000400000000000000" pitchFamily="2" charset="-78"/>
            </a:endParaRPr>
          </a:p>
          <a:p>
            <a:endParaRPr lang="en-US" sz="1800" b="1" dirty="0">
              <a:cs typeface="B Nazanin" panose="00000400000000000000" pitchFamily="2" charset="-7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14812" y="7118290"/>
            <a:ext cx="5024196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2000" b="1" dirty="0" smtClean="0">
                <a:cs typeface="B Nazanin" panose="00000400000000000000" pitchFamily="2" charset="-78"/>
              </a:rPr>
              <a:t>1.مقاومت </a:t>
            </a:r>
            <a:r>
              <a:rPr lang="fa-IR" sz="1800" b="1" dirty="0" smtClean="0">
                <a:cs typeface="B Nazanin" panose="00000400000000000000" pitchFamily="2" charset="-78"/>
              </a:rPr>
              <a:t>سازه</a:t>
            </a:r>
            <a:r>
              <a:rPr lang="fa-IR" sz="2000" b="1" dirty="0" smtClean="0">
                <a:cs typeface="B Nazanin" panose="00000400000000000000" pitchFamily="2" charset="-78"/>
              </a:rPr>
              <a:t> </a:t>
            </a:r>
            <a:r>
              <a:rPr lang="fa-IR" sz="2000" b="1" dirty="0">
                <a:cs typeface="B Nazanin" panose="00000400000000000000" pitchFamily="2" charset="-78"/>
              </a:rPr>
              <a:t>در برابر اتش سوزی </a:t>
            </a:r>
            <a:r>
              <a:rPr lang="fa-IR" sz="2000" b="1" dirty="0" smtClean="0">
                <a:cs typeface="B Nazanin" panose="00000400000000000000" pitchFamily="2" charset="-78"/>
              </a:rPr>
              <a:t>با توجه </a:t>
            </a:r>
            <a:r>
              <a:rPr lang="fa-IR" sz="2000" b="1" dirty="0">
                <a:cs typeface="B Nazanin" panose="00000400000000000000" pitchFamily="2" charset="-78"/>
              </a:rPr>
              <a:t>به ویژگی </a:t>
            </a:r>
            <a:endParaRPr lang="fa-IR" sz="2000" b="1" dirty="0" smtClean="0">
              <a:cs typeface="B Nazanin" panose="00000400000000000000" pitchFamily="2" charset="-78"/>
            </a:endParaRPr>
          </a:p>
          <a:p>
            <a:r>
              <a:rPr lang="fa-IR" sz="2000" b="1" dirty="0" smtClean="0">
                <a:cs typeface="B Nazanin" panose="00000400000000000000" pitchFamily="2" charset="-78"/>
              </a:rPr>
              <a:t>درخت </a:t>
            </a:r>
            <a:r>
              <a:rPr lang="fa-IR" sz="2000" b="1" dirty="0">
                <a:cs typeface="B Nazanin" panose="00000400000000000000" pitchFamily="2" charset="-78"/>
              </a:rPr>
              <a:t>کاج مدیترانه </a:t>
            </a:r>
            <a:r>
              <a:rPr lang="fa-IR" sz="2000" b="1" dirty="0" smtClean="0">
                <a:cs typeface="B Nazanin" panose="00000400000000000000" pitchFamily="2" charset="-78"/>
              </a:rPr>
              <a:t>ای</a:t>
            </a:r>
          </a:p>
          <a:p>
            <a:r>
              <a:rPr lang="fa-IR" sz="2000" b="1" dirty="0" smtClean="0">
                <a:cs typeface="B Nazanin" panose="00000400000000000000" pitchFamily="2" charset="-78"/>
              </a:rPr>
              <a:t>2.پایداری </a:t>
            </a:r>
            <a:r>
              <a:rPr lang="fa-IR" sz="2000" b="1" dirty="0">
                <a:cs typeface="B Nazanin" panose="00000400000000000000" pitchFamily="2" charset="-78"/>
              </a:rPr>
              <a:t>بالای فرم یک چهارم کره در </a:t>
            </a:r>
            <a:r>
              <a:rPr lang="fa-IR" sz="2000" b="1" dirty="0" smtClean="0">
                <a:cs typeface="B Nazanin" panose="00000400000000000000" pitchFamily="2" charset="-78"/>
              </a:rPr>
              <a:t>برابر سیل و زلزله</a:t>
            </a:r>
          </a:p>
          <a:p>
            <a:r>
              <a:rPr lang="fa-IR" sz="2000" b="1" dirty="0">
                <a:cs typeface="B Nazanin" panose="00000400000000000000" pitchFamily="2" charset="-78"/>
              </a:rPr>
              <a:t>3.بالا بردن سرانه مطالعه کشور </a:t>
            </a:r>
          </a:p>
          <a:p>
            <a:endParaRPr lang="fa-IR" sz="2000" b="1" dirty="0" smtClean="0">
              <a:cs typeface="B Nazanin" panose="00000400000000000000" pitchFamily="2" charset="-78"/>
            </a:endParaRPr>
          </a:p>
          <a:p>
            <a:endParaRPr lang="fa-IR" sz="2000" b="1" dirty="0" smtClean="0">
              <a:cs typeface="B Nazanin" panose="00000400000000000000" pitchFamily="2" charset="-78"/>
            </a:endParaRPr>
          </a:p>
          <a:p>
            <a:endParaRPr lang="en-US" sz="2000" b="1" dirty="0">
              <a:cs typeface="B Nazanin" panose="00000400000000000000" pitchFamily="2" charset="-7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22157" y="7034933"/>
            <a:ext cx="18473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7432" y="6201332"/>
            <a:ext cx="5226174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1600" b="1" dirty="0"/>
              <a:t>با توجه به معضل آتش سوزی های شهری و کم بودن سرانه ی مطالعه </a:t>
            </a:r>
            <a:r>
              <a:rPr lang="fa-IR" sz="1600" b="1" dirty="0" smtClean="0"/>
              <a:t>ی</a:t>
            </a:r>
          </a:p>
          <a:p>
            <a:r>
              <a:rPr lang="fa-IR" sz="1600" b="1" dirty="0"/>
              <a:t> کشور، طرح حاضر انتخاب شده است. با الهام از طبیعت برای مقابله با </a:t>
            </a:r>
            <a:endParaRPr lang="fa-IR" sz="1600" b="1" dirty="0" smtClean="0"/>
          </a:p>
          <a:p>
            <a:r>
              <a:rPr lang="fa-IR" sz="1600" b="1" dirty="0"/>
              <a:t>آتش سوزی از ویژگی درخت کاج مدیترانه ای استفاده شده است. </a:t>
            </a:r>
            <a:r>
              <a:rPr lang="fa-IR" sz="1600" b="1" dirty="0" smtClean="0"/>
              <a:t>برگهای</a:t>
            </a:r>
          </a:p>
          <a:p>
            <a:r>
              <a:rPr lang="fa-IR" sz="1600" b="1" dirty="0"/>
              <a:t>سوزنی شکل این درخت بافتی کیسه ای دارند  که درون آنها پر از </a:t>
            </a:r>
            <a:r>
              <a:rPr lang="fa-IR" sz="1600" b="1" dirty="0" smtClean="0"/>
              <a:t>آب</a:t>
            </a:r>
          </a:p>
          <a:p>
            <a:r>
              <a:rPr lang="fa-IR" sz="1600" b="1" dirty="0"/>
              <a:t> است و هنگام آتش سوزی آب موجود در برگ های درخت آتش را پس </a:t>
            </a:r>
            <a:endParaRPr lang="fa-IR" sz="1600" b="1" dirty="0" smtClean="0"/>
          </a:p>
          <a:p>
            <a:r>
              <a:rPr lang="fa-IR" sz="1600" b="1" dirty="0"/>
              <a:t>میزند. با الهام از این خاصیت دیواره ی سازه طرح با شیشه های ضد </a:t>
            </a:r>
            <a:endParaRPr lang="fa-IR" sz="1600" b="1" dirty="0" smtClean="0"/>
          </a:p>
          <a:p>
            <a:r>
              <a:rPr lang="fa-IR" sz="1600" b="1" dirty="0"/>
              <a:t>حریق حاوی آب ساخته می شود. دیوار طرح دو لایه برای مقاومت </a:t>
            </a:r>
            <a:r>
              <a:rPr lang="fa-IR" sz="1600" b="1" dirty="0" smtClean="0"/>
              <a:t>در</a:t>
            </a:r>
          </a:p>
          <a:p>
            <a:r>
              <a:rPr lang="fa-IR" sz="1600" b="1" dirty="0"/>
              <a:t>برابر آتش دارد که لایه ی اول برای جلوگیری از خروج آتش از سازه </a:t>
            </a:r>
            <a:r>
              <a:rPr lang="fa-IR" sz="1600" b="1" dirty="0" smtClean="0"/>
              <a:t>و</a:t>
            </a:r>
          </a:p>
          <a:p>
            <a:r>
              <a:rPr lang="fa-IR" sz="1600" b="1" dirty="0"/>
              <a:t> پخش شدن آن و لایه ی دوم برای جلوگیری از ورود آتش به سازه می </a:t>
            </a:r>
            <a:endParaRPr lang="fa-IR" sz="1600" b="1" dirty="0" smtClean="0"/>
          </a:p>
          <a:p>
            <a:r>
              <a:rPr lang="fa-IR" sz="1600" b="1" dirty="0"/>
              <a:t>باشد.آب حبابک ها از آکواریومی استوانه ای که در وسط سازه تعبیه </a:t>
            </a:r>
            <a:r>
              <a:rPr lang="fa-IR" sz="1600" b="1" dirty="0" smtClean="0"/>
              <a:t>شده</a:t>
            </a:r>
          </a:p>
          <a:p>
            <a:r>
              <a:rPr lang="fa-IR" sz="1600" b="1" dirty="0"/>
              <a:t> تامین  می شود که علاوه بر این ویژگی باعث جذب مردم و گردشگران </a:t>
            </a:r>
            <a:endParaRPr lang="fa-IR" sz="1600" b="1" dirty="0" smtClean="0"/>
          </a:p>
          <a:p>
            <a:r>
              <a:rPr lang="fa-IR" sz="1600" b="1" dirty="0"/>
              <a:t>خواهد شد. این اب ز طریق پمپهای زیرزمینی به درون حبابک ها </a:t>
            </a:r>
            <a:r>
              <a:rPr lang="fa-IR" sz="1600" b="1" dirty="0" smtClean="0"/>
              <a:t>پمپ</a:t>
            </a:r>
          </a:p>
          <a:p>
            <a:r>
              <a:rPr lang="fa-IR" sz="1600" b="1" dirty="0"/>
              <a:t> میشود و در مواقع عادی نیز آب تصفیه و به آکواریوم باز می گردد. شکل </a:t>
            </a:r>
            <a:endParaRPr lang="fa-IR" sz="1600" b="1" dirty="0" smtClean="0"/>
          </a:p>
          <a:p>
            <a:r>
              <a:rPr lang="fa-IR" sz="1600" b="1" dirty="0"/>
              <a:t>سازه یک چهارم کره و کاربری آن کتابخانه است که در شهر بندری </a:t>
            </a:r>
            <a:endParaRPr lang="fa-IR" sz="1600" b="1" dirty="0" smtClean="0"/>
          </a:p>
          <a:p>
            <a:r>
              <a:rPr lang="fa-IR" sz="1600" b="1" dirty="0"/>
              <a:t>بوشهر واقع شده است.ماده ی سازنده ی حبابک ها از ماده ای </a:t>
            </a:r>
            <a:r>
              <a:rPr lang="fa-IR" sz="1600" b="1" dirty="0" smtClean="0"/>
              <a:t>مخصوص</a:t>
            </a:r>
          </a:p>
          <a:p>
            <a:r>
              <a:rPr lang="fa-IR" sz="1600" b="1" dirty="0"/>
              <a:t> به نام </a:t>
            </a:r>
            <a:r>
              <a:rPr lang="en-US" sz="1600" b="1" dirty="0"/>
              <a:t>ETFE  </a:t>
            </a:r>
            <a:r>
              <a:rPr lang="fa-IR" sz="1600" b="1" dirty="0"/>
              <a:t>ساخته شده است. برای کاهش مصرف برق شهری از </a:t>
            </a:r>
            <a:r>
              <a:rPr lang="fa-IR" sz="1600" b="1" dirty="0" smtClean="0"/>
              <a:t>درخت</a:t>
            </a:r>
          </a:p>
          <a:p>
            <a:r>
              <a:rPr lang="fa-IR" sz="1600" b="1" dirty="0"/>
              <a:t> های خورشیدی جهت تامین برق کتابخانه استفاده شد. سیستم های اطفا </a:t>
            </a:r>
            <a:endParaRPr lang="fa-IR" sz="1600" b="1" dirty="0" smtClean="0"/>
          </a:p>
          <a:p>
            <a:r>
              <a:rPr lang="fa-IR" sz="1600" b="1" dirty="0"/>
              <a:t>حریق برای خاموش کردن آتش درون سازه تعبیه شده و از در های </a:t>
            </a:r>
            <a:r>
              <a:rPr lang="fa-IR" sz="1600" b="1" dirty="0" smtClean="0"/>
              <a:t>ضد</a:t>
            </a:r>
          </a:p>
          <a:p>
            <a:r>
              <a:rPr lang="fa-IR" sz="1600" b="1" dirty="0" smtClean="0"/>
              <a:t>حریق </a:t>
            </a:r>
            <a:r>
              <a:rPr lang="fa-IR" sz="1600" b="1" dirty="0"/>
              <a:t>نیز استفاده شد.</a:t>
            </a:r>
          </a:p>
          <a:p>
            <a:endParaRPr lang="fa-IR" sz="1600" b="1" dirty="0" smtClean="0"/>
          </a:p>
          <a:p>
            <a:r>
              <a:rPr lang="fa-IR" sz="1600" b="1" dirty="0" smtClean="0"/>
              <a:t> </a:t>
            </a:r>
            <a:endParaRPr lang="en-US" sz="16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884453" y="1553589"/>
            <a:ext cx="17860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1600" b="1" dirty="0">
                <a:cs typeface="B Nazanin" panose="00000400000000000000" pitchFamily="2" charset="-78"/>
              </a:rPr>
              <a:t>درخت کاج مدیترانه </a:t>
            </a:r>
            <a:r>
              <a:rPr lang="fa-IR" sz="1600" b="1" dirty="0" smtClean="0">
                <a:cs typeface="B Nazanin" panose="00000400000000000000" pitchFamily="2" charset="-78"/>
              </a:rPr>
              <a:t>ای</a:t>
            </a:r>
            <a:endParaRPr lang="fa-IR" sz="1600" b="1" dirty="0">
              <a:cs typeface="B Nazanin" panose="00000400000000000000" pitchFamily="2" charset="-7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024187" y="2076657"/>
            <a:ext cx="6463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1600" b="1" dirty="0" smtClean="0">
                <a:cs typeface="B Nazanin" panose="00000400000000000000" pitchFamily="2" charset="-78"/>
              </a:rPr>
              <a:t>پاویون</a:t>
            </a:r>
            <a:endParaRPr lang="en-US" sz="1600" b="1" dirty="0"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508021" y="2692439"/>
            <a:ext cx="11624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1600" b="1" dirty="0">
                <a:cs typeface="B Nazanin" panose="00000400000000000000" pitchFamily="2" charset="-78"/>
              </a:rPr>
              <a:t>معماری حبابی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72967" y="12572211"/>
            <a:ext cx="789838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1050" b="1" dirty="0" smtClean="0"/>
              <a:t>-علیزاده ˓ عابد ˓ غفاری ˓ فرانک ˓ طراحی درخت واره های خورشیدی برپایه زیرساخت های انرژی خورشیدی درجهت نیل به شهر پایدار دانش بنیان ˓ 1396 ˓</a:t>
            </a:r>
          </a:p>
          <a:p>
            <a:r>
              <a:rPr lang="en-US" sz="1050" b="1" dirty="0" smtClean="0"/>
              <a:t>www.civiica.com </a:t>
            </a:r>
            <a:r>
              <a:rPr lang="fa-IR" sz="1050" b="1" dirty="0" smtClean="0"/>
              <a:t>تمامی صفحات˓</a:t>
            </a:r>
          </a:p>
          <a:p>
            <a:r>
              <a:rPr lang="fa-IR" sz="1050" b="1" dirty="0" smtClean="0"/>
              <a:t>2. . -یوسفی ˓ آرش ˓ طالب زاده ˓ محسن ˓ قریب .˓ علیرضا ˓ بررسی پایداری سازه های گنبدی شکل تحت بارمتمرکز درنوک گنبد و فشاریکنواخت درسطح خارجی گنبد ˓ 1394˓</a:t>
            </a:r>
          </a:p>
          <a:p>
            <a:r>
              <a:rPr lang="en-US" sz="1050" b="1" dirty="0" smtClean="0"/>
              <a:t>www.sid.ir˓</a:t>
            </a:r>
            <a:r>
              <a:rPr lang="fa-IR" sz="1050" b="1" dirty="0" smtClean="0"/>
              <a:t>صفحه 9</a:t>
            </a:r>
          </a:p>
          <a:p>
            <a:r>
              <a:rPr lang="fa-IR" sz="1050" b="1" dirty="0" smtClean="0"/>
              <a:t>3. فرناد˓فرشید˓پاویون به عنوان فضایی مردمی و بخشی ازفرهنگ ˓ زمان ومکان ˓1398˓</a:t>
            </a:r>
          </a:p>
          <a:p>
            <a:r>
              <a:rPr lang="en-US" sz="1050" b="1" dirty="0" smtClean="0"/>
              <a:t>http://con.daneshpajoohan.ac.ir/p/Article1  66</a:t>
            </a:r>
          </a:p>
          <a:p>
            <a:r>
              <a:rPr lang="en-US" sz="1050" b="1" dirty="0" smtClean="0"/>
              <a:t>˓</a:t>
            </a:r>
            <a:r>
              <a:rPr lang="fa-IR" sz="1050" b="1" dirty="0" smtClean="0"/>
              <a:t>صفحات 2و3</a:t>
            </a:r>
          </a:p>
          <a:p>
            <a:r>
              <a:rPr lang="fa-IR" sz="1050" b="1" dirty="0"/>
              <a:t>4. ملک قاسمی،سهراب و حسینی،سید فرخ،1397،طراحی ساخت دستگاه تولید آب از رطوبت هوا با استفاده از  ماژول های ترموالکتریک</a:t>
            </a:r>
            <a:r>
              <a:rPr lang="fa-IR" sz="1050" b="1" dirty="0" smtClean="0"/>
              <a:t>،</a:t>
            </a:r>
          </a:p>
          <a:p>
            <a:r>
              <a:rPr lang="fa-IR" sz="1050" b="1" dirty="0" smtClean="0"/>
              <a:t>بیستمین </a:t>
            </a:r>
            <a:r>
              <a:rPr lang="fa-IR" sz="1050" b="1" dirty="0"/>
              <a:t>همایش صنایع دریایی،تهران </a:t>
            </a:r>
            <a:r>
              <a:rPr lang="en-US" sz="1050" b="1" dirty="0"/>
              <a:t>https://civilica.com/doc/823057 ،</a:t>
            </a:r>
            <a:endParaRPr lang="fa-IR" sz="1050" b="1" dirty="0" smtClean="0"/>
          </a:p>
          <a:p>
            <a:r>
              <a:rPr lang="fa-IR" sz="1050" b="1" dirty="0" smtClean="0"/>
              <a:t>5.- بحرانی˓محمود˓بررسی عوامل موثربرمیزان مطالعه آزادوکتابخوانی دانش آموزان متوسطه دراستان فارس˓پاییز و زمستان 1379˓ شماره های 3و4 ˓صفحات 86تا89</a:t>
            </a:r>
          </a:p>
          <a:p>
            <a:r>
              <a:rPr lang="fa-IR" sz="1050" b="1" dirty="0" smtClean="0"/>
              <a:t>6.یعقوبی راد˓فرزانه بررسی عوامل موثربراتقای فرهنگ کتابخوانی درمیان دانش آموزان˓بهار1394˓فصلنامه خانواده و پژوهش˓شماره 26˓صفحه 88</a:t>
            </a:r>
          </a:p>
          <a:p>
            <a:r>
              <a:rPr lang="fa-IR" sz="1050" b="1" dirty="0" smtClean="0"/>
              <a:t>7.</a:t>
            </a:r>
            <a:r>
              <a:rPr lang="en-US" sz="1050" b="1" dirty="0" smtClean="0"/>
              <a:t> .-</a:t>
            </a:r>
            <a:r>
              <a:rPr lang="en-US" sz="1050" b="1" dirty="0" err="1" smtClean="0"/>
              <a:t>Mitsopoulous</a:t>
            </a:r>
            <a:r>
              <a:rPr lang="en-US" sz="1050" b="1" dirty="0" smtClean="0"/>
              <a:t> </a:t>
            </a:r>
            <a:r>
              <a:rPr lang="en-US" sz="1050" b="1" dirty="0" err="1" smtClean="0"/>
              <a:t>loannis</a:t>
            </a:r>
            <a:r>
              <a:rPr lang="en-US" sz="1050" b="1" dirty="0" smtClean="0"/>
              <a:t>&amp; </a:t>
            </a:r>
            <a:r>
              <a:rPr lang="en-US" sz="1050" b="1" dirty="0" err="1" smtClean="0"/>
              <a:t>Mallinis</a:t>
            </a:r>
            <a:r>
              <a:rPr lang="en-US" sz="1050" b="1" dirty="0" smtClean="0"/>
              <a:t> </a:t>
            </a:r>
            <a:r>
              <a:rPr lang="en-US" sz="1050" b="1" dirty="0" err="1" smtClean="0"/>
              <a:t>Giorgos</a:t>
            </a:r>
            <a:r>
              <a:rPr lang="en-US" sz="1050" b="1" dirty="0" smtClean="0"/>
              <a:t> &amp; </a:t>
            </a:r>
            <a:r>
              <a:rPr lang="en-US" sz="1050" b="1" dirty="0" err="1" smtClean="0"/>
              <a:t>Arianoutsou</a:t>
            </a:r>
            <a:r>
              <a:rPr lang="en-US" sz="1050" b="1" dirty="0" smtClean="0"/>
              <a:t> Margarita , Wildfire risk assessment in a typical Mediterranean wildland </a:t>
            </a:r>
            <a:endParaRPr lang="fa-IR" sz="1050" b="1" dirty="0" smtClean="0"/>
          </a:p>
          <a:p>
            <a:r>
              <a:rPr lang="en-US" sz="1050" b="1" dirty="0" smtClean="0"/>
              <a:t>– urban interface </a:t>
            </a:r>
            <a:r>
              <a:rPr lang="en-US" sz="1050" b="1" dirty="0"/>
              <a:t>of Greece , Environmental management , Springer Science +Business Media New York 2014 , pages 3to </a:t>
            </a:r>
            <a:r>
              <a:rPr lang="en-US" sz="1050" b="1" dirty="0" smtClean="0"/>
              <a:t>16</a:t>
            </a:r>
            <a:endParaRPr lang="fa-IR" sz="1050" b="1" dirty="0" smtClean="0"/>
          </a:p>
          <a:p>
            <a:r>
              <a:rPr lang="fa-IR" sz="1050" b="1" dirty="0"/>
              <a:t>8-کیازند˓نریمان˓پاویون های تاثیر گذار در تاریخ اکسپو ها˓وبسایت عصر نمایشگاه ها˓15شهریور˓1397</a:t>
            </a:r>
          </a:p>
          <a:p>
            <a:endParaRPr lang="en-US" sz="1050" b="1" dirty="0"/>
          </a:p>
          <a:p>
            <a:endParaRPr lang="fa-IR" sz="105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0" y="11433762"/>
            <a:ext cx="972413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1400" b="1" dirty="0">
                <a:cs typeface="B Nazanin" panose="00000400000000000000" pitchFamily="2" charset="-78"/>
              </a:rPr>
              <a:t>برای مقابله با مشکلاتی که در پیرامون محیط زندگی انسان وجود دارد می توان از طبیعت اطراف الهام گرفت و برخی از این مشکلات را مرتفع نمود</a:t>
            </a:r>
            <a:r>
              <a:rPr lang="fa-IR" sz="1400" b="1" dirty="0" smtClean="0">
                <a:cs typeface="B Nazanin" panose="00000400000000000000" pitchFamily="2" charset="-78"/>
              </a:rPr>
              <a:t>.</a:t>
            </a:r>
          </a:p>
          <a:p>
            <a:r>
              <a:rPr lang="fa-IR" sz="1400" b="1" dirty="0" smtClean="0">
                <a:cs typeface="B Nazanin" panose="00000400000000000000" pitchFamily="2" charset="-78"/>
              </a:rPr>
              <a:t> </a:t>
            </a:r>
            <a:r>
              <a:rPr lang="fa-IR" sz="1400" b="1" dirty="0">
                <a:cs typeface="B Nazanin" panose="00000400000000000000" pitchFamily="2" charset="-78"/>
              </a:rPr>
              <a:t>بعنوان نمونه برای مقابله با آتش سوزی می توان با الهام از بافت کیسه ای برگ درخت کاج مدیترانه ای، الگوهایی را طراحی و اجرا نمود که در مقابل آتش </a:t>
            </a:r>
            <a:r>
              <a:rPr lang="fa-IR" sz="1400" b="1" dirty="0" smtClean="0">
                <a:cs typeface="B Nazanin" panose="00000400000000000000" pitchFamily="2" charset="-78"/>
              </a:rPr>
              <a:t>سوزی</a:t>
            </a:r>
          </a:p>
          <a:p>
            <a:r>
              <a:rPr lang="fa-IR" sz="1400" b="1" dirty="0" smtClean="0">
                <a:cs typeface="B Nazanin" panose="00000400000000000000" pitchFamily="2" charset="-78"/>
              </a:rPr>
              <a:t> </a:t>
            </a:r>
            <a:r>
              <a:rPr lang="fa-IR" sz="1400" b="1" dirty="0">
                <a:cs typeface="B Nazanin" panose="00000400000000000000" pitchFamily="2" charset="-78"/>
              </a:rPr>
              <a:t>از ایمنی کافی و مناسب برخوردار باشند. همچنین با توجه به ویژگیهای قوس و کره و پایداری سازه ای آن میتوان ساختمانهایی را طراحی و اجرا نمود که </a:t>
            </a:r>
            <a:r>
              <a:rPr lang="fa-IR" sz="1400" b="1" dirty="0" smtClean="0">
                <a:cs typeface="B Nazanin" panose="00000400000000000000" pitchFamily="2" charset="-78"/>
              </a:rPr>
              <a:t>در</a:t>
            </a:r>
          </a:p>
          <a:p>
            <a:r>
              <a:rPr lang="fa-IR" sz="1400" b="1" dirty="0" smtClean="0">
                <a:cs typeface="B Nazanin" panose="00000400000000000000" pitchFamily="2" charset="-78"/>
              </a:rPr>
              <a:t> </a:t>
            </a:r>
            <a:r>
              <a:rPr lang="fa-IR" sz="1400" b="1" dirty="0">
                <a:cs typeface="B Nazanin" panose="00000400000000000000" pitchFamily="2" charset="-78"/>
              </a:rPr>
              <a:t>مقابل زلزله از پایداری و ایمنی کافی برخوردار باشند.</a:t>
            </a:r>
            <a:endParaRPr lang="en-US" sz="1400" b="1" dirty="0">
              <a:cs typeface="B Nazanin" panose="00000400000000000000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6400" y="8417659"/>
            <a:ext cx="2777214" cy="19308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2648" y="8417659"/>
            <a:ext cx="2680962" cy="18937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7466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933</Words>
  <Application>Microsoft Office PowerPoint</Application>
  <PresentationFormat>A3 Paper (297x420 mm)</PresentationFormat>
  <Paragraphs>65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 Nazanin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zahara karimian</dc:creator>
  <cp:lastModifiedBy>l e n o v o</cp:lastModifiedBy>
  <cp:revision>42</cp:revision>
  <dcterms:created xsi:type="dcterms:W3CDTF">2022-03-02T04:39:25Z</dcterms:created>
  <dcterms:modified xsi:type="dcterms:W3CDTF">2022-05-05T17:15:45Z</dcterms:modified>
</cp:coreProperties>
</file>